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6" r:id="rId3"/>
    <p:sldId id="257" r:id="rId4"/>
    <p:sldId id="258" r:id="rId5"/>
    <p:sldId id="261" r:id="rId6"/>
    <p:sldId id="260"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8830" autoAdjust="0"/>
  </p:normalViewPr>
  <p:slideViewPr>
    <p:cSldViewPr snapToGrid="0" showGuides="1">
      <p:cViewPr varScale="1">
        <p:scale>
          <a:sx n="86" d="100"/>
          <a:sy n="86" d="100"/>
        </p:scale>
        <p:origin x="141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DF964-706E-4179-88FF-E0A5B74ABB19}" type="datetimeFigureOut">
              <a:rPr lang="en-US" smtClean="0"/>
              <a:t>8/28/2023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AD311-FD25-408C-9A15-E035A210FD0B}" type="slidenum">
              <a:rPr lang="en-US" smtClean="0"/>
              <a:t>‹#›</a:t>
            </a:fld>
            <a:endParaRPr lang="en-US"/>
          </a:p>
        </p:txBody>
      </p:sp>
    </p:spTree>
    <p:extLst>
      <p:ext uri="{BB962C8B-B14F-4D97-AF65-F5344CB8AC3E}">
        <p14:creationId xmlns:p14="http://schemas.microsoft.com/office/powerpoint/2010/main" val="395934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2</a:t>
            </a:fld>
            <a:endParaRPr lang="en-US"/>
          </a:p>
        </p:txBody>
      </p:sp>
    </p:spTree>
    <p:extLst>
      <p:ext uri="{BB962C8B-B14F-4D97-AF65-F5344CB8AC3E}">
        <p14:creationId xmlns:p14="http://schemas.microsoft.com/office/powerpoint/2010/main" val="45695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Define the current state of the problem/opportunity and describe any relevant prior work.</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3</a:t>
            </a:fld>
            <a:endParaRPr lang="en-US"/>
          </a:p>
        </p:txBody>
      </p:sp>
    </p:spTree>
    <p:extLst>
      <p:ext uri="{BB962C8B-B14F-4D97-AF65-F5344CB8AC3E}">
        <p14:creationId xmlns:p14="http://schemas.microsoft.com/office/powerpoint/2010/main" val="1793090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What is your unique value proposition? This is the innovative, fresh, new solution you are proposing and how it adds value to the people you are designing/developing for. </a:t>
            </a:r>
          </a:p>
        </p:txBody>
      </p:sp>
      <p:sp>
        <p:nvSpPr>
          <p:cNvPr id="4" name="Slide Number Placeholder 3"/>
          <p:cNvSpPr>
            <a:spLocks noGrp="1"/>
          </p:cNvSpPr>
          <p:nvPr>
            <p:ph type="sldNum" sz="quarter" idx="5"/>
          </p:nvPr>
        </p:nvSpPr>
        <p:spPr/>
        <p:txBody>
          <a:bodyPr/>
          <a:lstStyle/>
          <a:p>
            <a:fld id="{4A0AD311-FD25-408C-9A15-E035A210FD0B}" type="slidenum">
              <a:rPr lang="en-US" smtClean="0"/>
              <a:t>4</a:t>
            </a:fld>
            <a:endParaRPr lang="en-US"/>
          </a:p>
        </p:txBody>
      </p:sp>
    </p:spTree>
    <p:extLst>
      <p:ext uri="{BB962C8B-B14F-4D97-AF65-F5344CB8AC3E}">
        <p14:creationId xmlns:p14="http://schemas.microsoft.com/office/powerpoint/2010/main" val="3537305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If your project is successful, what does it look like in two years? </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5</a:t>
            </a:fld>
            <a:endParaRPr lang="en-US"/>
          </a:p>
        </p:txBody>
      </p:sp>
    </p:spTree>
    <p:extLst>
      <p:ext uri="{BB962C8B-B14F-4D97-AF65-F5344CB8AC3E}">
        <p14:creationId xmlns:p14="http://schemas.microsoft.com/office/powerpoint/2010/main" val="1205062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What are the specific goals you will accomplish during this grant period? Describe the major milestones you need to achieve to reach your goal. </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6</a:t>
            </a:fld>
            <a:endParaRPr lang="en-US"/>
          </a:p>
        </p:txBody>
      </p:sp>
    </p:spTree>
    <p:extLst>
      <p:ext uri="{BB962C8B-B14F-4D97-AF65-F5344CB8AC3E}">
        <p14:creationId xmlns:p14="http://schemas.microsoft.com/office/powerpoint/2010/main" val="840474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What is out of scope for this project and comment on any perceived barriers to success. </a:t>
            </a:r>
            <a:r>
              <a:rPr lang="en-US" sz="1200" kern="1200">
                <a:solidFill>
                  <a:schemeClr val="tx1"/>
                </a:solidFill>
                <a:effectLst/>
                <a:latin typeface="+mn-lt"/>
                <a:ea typeface="+mn-ea"/>
                <a:cs typeface="+mn-cs"/>
              </a:rPr>
              <a:t>Be able to elaborate on potential plans to overcome these barriers. </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7</a:t>
            </a:fld>
            <a:endParaRPr lang="en-US"/>
          </a:p>
        </p:txBody>
      </p:sp>
    </p:spTree>
    <p:extLst>
      <p:ext uri="{BB962C8B-B14F-4D97-AF65-F5344CB8AC3E}">
        <p14:creationId xmlns:p14="http://schemas.microsoft.com/office/powerpoint/2010/main" val="2049377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0975F-4145-4C74-A1F3-A964EB6328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2F3D1E-0D28-454B-9B37-077599D97A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C2E629-241B-4043-B64D-98565B049FDD}"/>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B0781513-2784-49AA-946D-67B22F7453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259DE6-8C01-4E8F-BEC1-4224141ED9DE}"/>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1883787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E99B6-062C-4236-B590-4AE790F6BD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79D670-1E9F-466D-B4F9-25EF89FCADD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85F0B0-FA8C-4C49-A999-5DF9E1AD2DE9}"/>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F88FEBAD-34A9-475A-B4A4-E1FF9DCD9D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7519D1-88A5-4A51-ABD5-98C55F59EBCC}"/>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205629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3F504C-5041-4603-AFE0-B7C26A76E3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07B82A-6A42-465D-B61A-63A48D9324C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EE154B-283D-4338-A486-59961837F90C}"/>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C0ADF5AB-7F40-4580-9741-5978B71AB8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02DA0F-2825-4992-A311-F272FBBCCDA5}"/>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2746387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7BEC7-AA0A-42C3-A16B-D93E9F4493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292CFC-E4EF-4457-ACAF-F1EA2B14B1B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596431-6CE5-438F-BB03-EFCDD8399375}"/>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B6FD5438-48C8-49C8-A7AF-FF11142251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AAD6B7-7E32-421E-97A6-24BDE0AD45C4}"/>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3105461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D1D7C-1501-405B-8094-2AE739AC87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290EDE2-05F2-4A74-BC40-A01A13617C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DB3C9B2-AACF-4323-921C-40592E303274}"/>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707F9162-4F1D-45B0-A637-BD06D6CC3E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0EF638-2355-44E1-BA42-AC457ED5E1FD}"/>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4083455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58B31-C598-4421-A69D-4055919807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04BCEF-45CD-40AD-A423-5D1EC4BB795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C89278-05A9-4BAB-85F5-DBB907B30F0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205D7E-2EFA-44E7-BDBB-7976AEE1F817}"/>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6" name="Footer Placeholder 5">
            <a:extLst>
              <a:ext uri="{FF2B5EF4-FFF2-40B4-BE49-F238E27FC236}">
                <a16:creationId xmlns:a16="http://schemas.microsoft.com/office/drawing/2014/main" id="{486429E3-9FB5-4FE2-85D0-78A5F6BF7D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5AF810-96FE-4A57-BFED-78CAF92C2653}"/>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1076648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4AC54-321E-4458-8550-E47130EDBF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F79962-C514-4A56-AD1B-24B4D84F7F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13197AB-F339-49DA-BD99-0ED8A7B282D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28B519-978B-4BA5-A4BF-B7EAFAEFAD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5E54E69-27EA-483D-B53B-19293EC81C6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C8B627-8C89-4677-B038-36CCA0AA9ECB}"/>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8" name="Footer Placeholder 7">
            <a:extLst>
              <a:ext uri="{FF2B5EF4-FFF2-40B4-BE49-F238E27FC236}">
                <a16:creationId xmlns:a16="http://schemas.microsoft.com/office/drawing/2014/main" id="{84CA2C66-6EA1-411C-897F-D9D1D0B44F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3BE040A-8807-4D00-936A-700FEFAD81C7}"/>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215120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A9222-2E51-49E5-992B-DF4EE446DB3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B12A64-F17C-4850-AB3E-FE918A7E65B4}"/>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4" name="Footer Placeholder 3">
            <a:extLst>
              <a:ext uri="{FF2B5EF4-FFF2-40B4-BE49-F238E27FC236}">
                <a16:creationId xmlns:a16="http://schemas.microsoft.com/office/drawing/2014/main" id="{C0F274F0-47A4-4F4F-9F00-EE0E9BF822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277A0CD-6ACE-429D-9CA4-E63476A9C141}"/>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3732757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ED499B-1DB0-4DCD-A49E-6E77B8230147}"/>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3" name="Footer Placeholder 2">
            <a:extLst>
              <a:ext uri="{FF2B5EF4-FFF2-40B4-BE49-F238E27FC236}">
                <a16:creationId xmlns:a16="http://schemas.microsoft.com/office/drawing/2014/main" id="{02F81D9A-80A9-4C30-ABC6-57B6A10B944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D5C6DE-0577-4438-98A2-17F57AE72CBA}"/>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982731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7AF2-7999-4380-B061-9FA899D16A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418A8DA-4A48-4F8D-A08C-03569207E2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195D10-32F8-4837-9410-BFDC5EEA76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35B16C-2F79-40E6-9203-6AF7B623B069}"/>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6" name="Footer Placeholder 5">
            <a:extLst>
              <a:ext uri="{FF2B5EF4-FFF2-40B4-BE49-F238E27FC236}">
                <a16:creationId xmlns:a16="http://schemas.microsoft.com/office/drawing/2014/main" id="{3EE4D1D1-7006-4912-87A8-189285B1B5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E3E37E-C4CE-4947-A960-7013849584D4}"/>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869096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C1DC0-9846-4330-BC2B-537A1D71C2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B60AFF-A6C1-41DD-8455-452E7757FE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794DCC-CD6E-4748-AB63-102328435B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F6E99B0-1E2A-4B3A-BAD1-486602AA3BFB}"/>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6" name="Footer Placeholder 5">
            <a:extLst>
              <a:ext uri="{FF2B5EF4-FFF2-40B4-BE49-F238E27FC236}">
                <a16:creationId xmlns:a16="http://schemas.microsoft.com/office/drawing/2014/main" id="{E2DC411B-E326-43A7-9A79-EF843FA3F1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0C31D7-446B-49A5-AE6A-92E935C0D76A}"/>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4244470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CE5AE8-805A-4DF6-B3CC-96D82852BE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5E7E64-A60D-4C7E-8EB4-BA92381D19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26D754-2587-402D-90D3-78764DE1B7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F3424A8D-BEED-406C-B4A4-2FC23E6DCC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9447BA7-A413-422D-9971-7FCE9CB566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52D47B-5C46-493F-B3EF-F0B475B78DE4}" type="slidenum">
              <a:rPr lang="en-US" smtClean="0"/>
              <a:t>‹#›</a:t>
            </a:fld>
            <a:endParaRPr lang="en-US"/>
          </a:p>
        </p:txBody>
      </p:sp>
    </p:spTree>
    <p:extLst>
      <p:ext uri="{BB962C8B-B14F-4D97-AF65-F5344CB8AC3E}">
        <p14:creationId xmlns:p14="http://schemas.microsoft.com/office/powerpoint/2010/main" val="1544807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259C4-E614-4EE5-B62A-4E7CB5F16A6F}"/>
              </a:ext>
            </a:extLst>
          </p:cNvPr>
          <p:cNvSpPr>
            <a:spLocks noGrp="1"/>
          </p:cNvSpPr>
          <p:nvPr>
            <p:ph type="title"/>
          </p:nvPr>
        </p:nvSpPr>
        <p:spPr/>
        <p:txBody>
          <a:bodyPr/>
          <a:lstStyle/>
          <a:p>
            <a:r>
              <a:rPr lang="en-US" dirty="0"/>
              <a:t>Pitch Instructions – Delete before presenting</a:t>
            </a:r>
          </a:p>
        </p:txBody>
      </p:sp>
      <p:sp>
        <p:nvSpPr>
          <p:cNvPr id="3" name="Content Placeholder 2">
            <a:extLst>
              <a:ext uri="{FF2B5EF4-FFF2-40B4-BE49-F238E27FC236}">
                <a16:creationId xmlns:a16="http://schemas.microsoft.com/office/drawing/2014/main" id="{3DF9700A-F1AA-4DF6-A1CF-E93504F820EE}"/>
              </a:ext>
            </a:extLst>
          </p:cNvPr>
          <p:cNvSpPr>
            <a:spLocks noGrp="1"/>
          </p:cNvSpPr>
          <p:nvPr>
            <p:ph idx="1"/>
          </p:nvPr>
        </p:nvSpPr>
        <p:spPr/>
        <p:txBody>
          <a:bodyPr>
            <a:normAutofit fontScale="70000" lnSpcReduction="20000"/>
          </a:bodyPr>
          <a:lstStyle/>
          <a:p>
            <a:pPr marL="0" indent="0">
              <a:buNone/>
            </a:pPr>
            <a:r>
              <a:rPr lang="en-US" dirty="0"/>
              <a:t>The pitch is your opportunity to present your idea and project, and answer any questions from the review panel. Applicants may design their own PowerPoint slides that answer the prompts listed on page two.</a:t>
            </a:r>
          </a:p>
          <a:p>
            <a:pPr marL="0" indent="0">
              <a:buNone/>
            </a:pPr>
            <a:r>
              <a:rPr lang="en-US" b="1" dirty="0"/>
              <a:t>Format: </a:t>
            </a:r>
          </a:p>
          <a:p>
            <a:pPr marL="0" indent="0">
              <a:buNone/>
            </a:pPr>
            <a:r>
              <a:rPr lang="en-US" dirty="0"/>
              <a:t>	All presentations will be virtual on WebEx and recorded for later viewing by the review panel. Each group will have 10 minutes to present their project followed by 15 minutes of dialogue with the reviewers. </a:t>
            </a:r>
          </a:p>
          <a:p>
            <a:pPr marL="0" indent="0">
              <a:buNone/>
            </a:pPr>
            <a:r>
              <a:rPr lang="en-US" b="1" dirty="0"/>
              <a:t>Review Considerations:</a:t>
            </a:r>
          </a:p>
          <a:p>
            <a:r>
              <a:rPr lang="en-US" dirty="0"/>
              <a:t>Reviewers want to understand the goal of your project and value to the organization.  Projects will be rated on:</a:t>
            </a:r>
          </a:p>
          <a:p>
            <a:pPr lvl="1"/>
            <a:r>
              <a:rPr lang="en-US" dirty="0"/>
              <a:t>Innovation</a:t>
            </a:r>
          </a:p>
          <a:p>
            <a:pPr lvl="1"/>
            <a:r>
              <a:rPr lang="en-US" dirty="0"/>
              <a:t>Value Proposition</a:t>
            </a:r>
          </a:p>
          <a:p>
            <a:pPr lvl="1"/>
            <a:r>
              <a:rPr lang="en-US" dirty="0"/>
              <a:t>Feasibility</a:t>
            </a:r>
          </a:p>
          <a:p>
            <a:pPr lvl="1"/>
            <a:r>
              <a:rPr lang="en-US" dirty="0"/>
              <a:t>Team Composition </a:t>
            </a:r>
          </a:p>
          <a:p>
            <a:pPr lvl="1"/>
            <a:r>
              <a:rPr lang="en-US" dirty="0"/>
              <a:t>Collaboration</a:t>
            </a:r>
          </a:p>
          <a:p>
            <a:pPr lvl="1"/>
            <a:r>
              <a:rPr lang="en-US" dirty="0"/>
              <a:t>Organizational impact   </a:t>
            </a:r>
          </a:p>
          <a:p>
            <a:endParaRPr lang="en-US" dirty="0"/>
          </a:p>
        </p:txBody>
      </p:sp>
    </p:spTree>
    <p:extLst>
      <p:ext uri="{BB962C8B-B14F-4D97-AF65-F5344CB8AC3E}">
        <p14:creationId xmlns:p14="http://schemas.microsoft.com/office/powerpoint/2010/main" val="1040404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3D9B7-DF7F-4DAC-BB37-2CBCC374F33F}"/>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A1F9616-D116-4CEA-8584-9C802917FE5E}"/>
              </a:ext>
            </a:extLst>
          </p:cNvPr>
          <p:cNvSpPr>
            <a:spLocks noGrp="1"/>
          </p:cNvSpPr>
          <p:nvPr>
            <p:ph type="subTitle" idx="1"/>
          </p:nvPr>
        </p:nvSpPr>
        <p:spPr/>
        <p:txBody>
          <a:bodyPr/>
          <a:lstStyle/>
          <a:p>
            <a:r>
              <a:rPr lang="en-US" dirty="0"/>
              <a:t>Create Grant</a:t>
            </a:r>
          </a:p>
          <a:p>
            <a:r>
              <a:rPr lang="en-US" dirty="0"/>
              <a:t>New Program/Service</a:t>
            </a:r>
          </a:p>
          <a:p>
            <a:r>
              <a:rPr lang="en-US" dirty="0"/>
              <a:t>Innovation </a:t>
            </a:r>
          </a:p>
        </p:txBody>
      </p:sp>
      <p:pic>
        <p:nvPicPr>
          <p:cNvPr id="4" name="Picture 3">
            <a:extLst>
              <a:ext uri="{FF2B5EF4-FFF2-40B4-BE49-F238E27FC236}">
                <a16:creationId xmlns:a16="http://schemas.microsoft.com/office/drawing/2014/main" id="{28A9F093-99D4-4BB8-B37F-8D7EFB577E49}"/>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6412843" y="5735637"/>
            <a:ext cx="2489617" cy="789078"/>
          </a:xfrm>
          <a:prstGeom prst="rect">
            <a:avLst/>
          </a:prstGeom>
        </p:spPr>
      </p:pic>
      <p:pic>
        <p:nvPicPr>
          <p:cNvPr id="5" name="Picture 4">
            <a:extLst>
              <a:ext uri="{FF2B5EF4-FFF2-40B4-BE49-F238E27FC236}">
                <a16:creationId xmlns:a16="http://schemas.microsoft.com/office/drawing/2014/main" id="{D0FD0C63-A667-4205-B378-C6272C9DD5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27025" y="5735637"/>
            <a:ext cx="3052133" cy="789078"/>
          </a:xfrm>
          <a:prstGeom prst="rect">
            <a:avLst/>
          </a:prstGeom>
          <a:noFill/>
          <a:ln>
            <a:noFill/>
          </a:ln>
        </p:spPr>
      </p:pic>
    </p:spTree>
    <p:extLst>
      <p:ext uri="{BB962C8B-B14F-4D97-AF65-F5344CB8AC3E}">
        <p14:creationId xmlns:p14="http://schemas.microsoft.com/office/powerpoint/2010/main" val="559985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58916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24193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50336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14636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400936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249</Words>
  <Application>Microsoft Office PowerPoint</Application>
  <PresentationFormat>Widescreen</PresentationFormat>
  <Paragraphs>26</Paragraphs>
  <Slides>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Pitch Instructions – Delete before presenting</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Pitch Instructions – Delete before presenting</dc:title>
  <dc:creator>Emily Lyter</dc:creator>
  <cp:lastModifiedBy>Emily Lyter</cp:lastModifiedBy>
  <cp:revision>3</cp:revision>
  <dcterms:created xsi:type="dcterms:W3CDTF">2023-08-28T16:28:59Z</dcterms:created>
  <dcterms:modified xsi:type="dcterms:W3CDTF">2023-08-28T16:56:52Z</dcterms:modified>
</cp:coreProperties>
</file>