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6" r:id="rId3"/>
    <p:sldId id="257" r:id="rId4"/>
    <p:sldId id="258" r:id="rId5"/>
    <p:sldId id="261" r:id="rId6"/>
    <p:sldId id="260"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8830" autoAdjust="0"/>
  </p:normalViewPr>
  <p:slideViewPr>
    <p:cSldViewPr snapToGrid="0" showGuides="1">
      <p:cViewPr varScale="1">
        <p:scale>
          <a:sx n="86" d="100"/>
          <a:sy n="86" d="100"/>
        </p:scale>
        <p:origin x="141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DF964-706E-4179-88FF-E0A5B74ABB19}" type="datetimeFigureOut">
              <a:rPr lang="en-US" smtClean="0"/>
              <a:t>8/28/2023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AD311-FD25-408C-9A15-E035A210FD0B}" type="slidenum">
              <a:rPr lang="en-US" smtClean="0"/>
              <a:t>‹#›</a:t>
            </a:fld>
            <a:endParaRPr lang="en-US"/>
          </a:p>
        </p:txBody>
      </p:sp>
    </p:spTree>
    <p:extLst>
      <p:ext uri="{BB962C8B-B14F-4D97-AF65-F5344CB8AC3E}">
        <p14:creationId xmlns:p14="http://schemas.microsoft.com/office/powerpoint/2010/main" val="395934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2</a:t>
            </a:fld>
            <a:endParaRPr lang="en-US"/>
          </a:p>
        </p:txBody>
      </p:sp>
    </p:spTree>
    <p:extLst>
      <p:ext uri="{BB962C8B-B14F-4D97-AF65-F5344CB8AC3E}">
        <p14:creationId xmlns:p14="http://schemas.microsoft.com/office/powerpoint/2010/main" val="45695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What is the research hypothesis and primary/secondary objectives?  How does it differ from current evidence?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3</a:t>
            </a:fld>
            <a:endParaRPr lang="en-US"/>
          </a:p>
        </p:txBody>
      </p:sp>
    </p:spTree>
    <p:extLst>
      <p:ext uri="{BB962C8B-B14F-4D97-AF65-F5344CB8AC3E}">
        <p14:creationId xmlns:p14="http://schemas.microsoft.com/office/powerpoint/2010/main" val="1793090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Briefly describe research methods, including sample, accrual/recruitment and procedures/intervention.  Provide rationale for proposed budget including staffing needs, training, equipment and space. </a:t>
            </a:r>
          </a:p>
        </p:txBody>
      </p:sp>
      <p:sp>
        <p:nvSpPr>
          <p:cNvPr id="4" name="Slide Number Placeholder 3"/>
          <p:cNvSpPr>
            <a:spLocks noGrp="1"/>
          </p:cNvSpPr>
          <p:nvPr>
            <p:ph type="sldNum" sz="quarter" idx="5"/>
          </p:nvPr>
        </p:nvSpPr>
        <p:spPr/>
        <p:txBody>
          <a:bodyPr/>
          <a:lstStyle/>
          <a:p>
            <a:fld id="{4A0AD311-FD25-408C-9A15-E035A210FD0B}" type="slidenum">
              <a:rPr lang="en-US" smtClean="0"/>
              <a:t>4</a:t>
            </a:fld>
            <a:endParaRPr lang="en-US"/>
          </a:p>
        </p:txBody>
      </p:sp>
    </p:spTree>
    <p:extLst>
      <p:ext uri="{BB962C8B-B14F-4D97-AF65-F5344CB8AC3E}">
        <p14:creationId xmlns:p14="http://schemas.microsoft.com/office/powerpoint/2010/main" val="3537305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What may deter timely completion of the study?  Describe any anticipated risks and/or barriers with mitigation plan.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5</a:t>
            </a:fld>
            <a:endParaRPr lang="en-US"/>
          </a:p>
        </p:txBody>
      </p:sp>
    </p:spTree>
    <p:extLst>
      <p:ext uri="{BB962C8B-B14F-4D97-AF65-F5344CB8AC3E}">
        <p14:creationId xmlns:p14="http://schemas.microsoft.com/office/powerpoint/2010/main" val="1205062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How will the study results be analyzed and disseminated?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6</a:t>
            </a:fld>
            <a:endParaRPr lang="en-US"/>
          </a:p>
        </p:txBody>
      </p:sp>
    </p:spTree>
    <p:extLst>
      <p:ext uri="{BB962C8B-B14F-4D97-AF65-F5344CB8AC3E}">
        <p14:creationId xmlns:p14="http://schemas.microsoft.com/office/powerpoint/2010/main" val="84047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What is the current and future impact of the research?  Are there opportunities for additional funding and ongoing research in this area?   </a:t>
            </a:r>
          </a:p>
          <a:p>
            <a:endParaRPr lang="en-US" dirty="0"/>
          </a:p>
        </p:txBody>
      </p:sp>
      <p:sp>
        <p:nvSpPr>
          <p:cNvPr id="4" name="Slide Number Placeholder 3"/>
          <p:cNvSpPr>
            <a:spLocks noGrp="1"/>
          </p:cNvSpPr>
          <p:nvPr>
            <p:ph type="sldNum" sz="quarter" idx="5"/>
          </p:nvPr>
        </p:nvSpPr>
        <p:spPr/>
        <p:txBody>
          <a:bodyPr/>
          <a:lstStyle/>
          <a:p>
            <a:fld id="{4A0AD311-FD25-408C-9A15-E035A210FD0B}" type="slidenum">
              <a:rPr lang="en-US" smtClean="0"/>
              <a:t>7</a:t>
            </a:fld>
            <a:endParaRPr lang="en-US"/>
          </a:p>
        </p:txBody>
      </p:sp>
    </p:spTree>
    <p:extLst>
      <p:ext uri="{BB962C8B-B14F-4D97-AF65-F5344CB8AC3E}">
        <p14:creationId xmlns:p14="http://schemas.microsoft.com/office/powerpoint/2010/main" val="204937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0975F-4145-4C74-A1F3-A964EB6328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2F3D1E-0D28-454B-9B37-077599D97A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C2E629-241B-4043-B64D-98565B049FDD}"/>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0781513-2784-49AA-946D-67B22F7453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59DE6-8C01-4E8F-BEC1-4224141ED9DE}"/>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883787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E99B6-062C-4236-B590-4AE790F6BD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79D670-1E9F-466D-B4F9-25EF89FCADD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85F0B0-FA8C-4C49-A999-5DF9E1AD2DE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88FEBAD-34A9-475A-B4A4-E1FF9DCD9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7519D1-88A5-4A51-ABD5-98C55F59EBCC}"/>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05629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3F504C-5041-4603-AFE0-B7C26A76E3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07B82A-6A42-465D-B61A-63A48D9324C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EE154B-283D-4338-A486-59961837F90C}"/>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C0ADF5AB-7F40-4580-9741-5978B71AB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02DA0F-2825-4992-A311-F272FBBCCDA5}"/>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74638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7BEC7-AA0A-42C3-A16B-D93E9F4493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292CFC-E4EF-4457-ACAF-F1EA2B14B1B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596431-6CE5-438F-BB03-EFCDD8399375}"/>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B6FD5438-48C8-49C8-A7AF-FF11142251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AAD6B7-7E32-421E-97A6-24BDE0AD45C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105461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D1D7C-1501-405B-8094-2AE739AC87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90EDE2-05F2-4A74-BC40-A01A13617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DB3C9B2-AACF-4323-921C-40592E30327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707F9162-4F1D-45B0-A637-BD06D6CC3E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0EF638-2355-44E1-BA42-AC457ED5E1FD}"/>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08345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58B31-C598-4421-A69D-4055919807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04BCEF-45CD-40AD-A423-5D1EC4BB795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C89278-05A9-4BAB-85F5-DBB907B30F0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205D7E-2EFA-44E7-BDBB-7976AEE1F81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486429E3-9FB5-4FE2-85D0-78A5F6BF7D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5AF810-96FE-4A57-BFED-78CAF92C2653}"/>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107664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4AC54-321E-4458-8550-E47130EDBF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F79962-C514-4A56-AD1B-24B4D84F7F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13197AB-F339-49DA-BD99-0ED8A7B282D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28B519-978B-4BA5-A4BF-B7EAFAEFAD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E54E69-27EA-483D-B53B-19293EC81C6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C8B627-8C89-4677-B038-36CCA0AA9EC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8" name="Footer Placeholder 7">
            <a:extLst>
              <a:ext uri="{FF2B5EF4-FFF2-40B4-BE49-F238E27FC236}">
                <a16:creationId xmlns:a16="http://schemas.microsoft.com/office/drawing/2014/main" id="{84CA2C66-6EA1-411C-897F-D9D1D0B44F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BE040A-8807-4D00-936A-700FEFAD81C7}"/>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215120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9222-2E51-49E5-992B-DF4EE446DB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B12A64-F17C-4850-AB3E-FE918A7E65B4}"/>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4" name="Footer Placeholder 3">
            <a:extLst>
              <a:ext uri="{FF2B5EF4-FFF2-40B4-BE49-F238E27FC236}">
                <a16:creationId xmlns:a16="http://schemas.microsoft.com/office/drawing/2014/main" id="{C0F274F0-47A4-4F4F-9F00-EE0E9BF822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77A0CD-6ACE-429D-9CA4-E63476A9C141}"/>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3732757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D499B-1DB0-4DCD-A49E-6E77B8230147}"/>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3" name="Footer Placeholder 2">
            <a:extLst>
              <a:ext uri="{FF2B5EF4-FFF2-40B4-BE49-F238E27FC236}">
                <a16:creationId xmlns:a16="http://schemas.microsoft.com/office/drawing/2014/main" id="{02F81D9A-80A9-4C30-ABC6-57B6A10B94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D5C6DE-0577-4438-98A2-17F57AE72CB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982731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7AF2-7999-4380-B061-9FA899D16A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18A8DA-4A48-4F8D-A08C-03569207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195D10-32F8-4837-9410-BFDC5EEA7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35B16C-2F79-40E6-9203-6AF7B623B069}"/>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3EE4D1D1-7006-4912-87A8-189285B1B5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E3E37E-C4CE-4947-A960-7013849584D4}"/>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869096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C1DC0-9846-4330-BC2B-537A1D71C2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B60AFF-A6C1-41DD-8455-452E7757FE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794DCC-CD6E-4748-AB63-102328435B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F6E99B0-1E2A-4B3A-BAD1-486602AA3BFB}"/>
              </a:ext>
            </a:extLst>
          </p:cNvPr>
          <p:cNvSpPr>
            <a:spLocks noGrp="1"/>
          </p:cNvSpPr>
          <p:nvPr>
            <p:ph type="dt" sz="half" idx="10"/>
          </p:nvPr>
        </p:nvSpPr>
        <p:spPr/>
        <p:txBody>
          <a:bodyPr/>
          <a:lstStyle/>
          <a:p>
            <a:fld id="{D443B9BF-6168-4016-B17F-FE2380EA9DE9}" type="datetimeFigureOut">
              <a:rPr lang="en-US" smtClean="0"/>
              <a:t>8/28/2023</a:t>
            </a:fld>
            <a:endParaRPr lang="en-US"/>
          </a:p>
        </p:txBody>
      </p:sp>
      <p:sp>
        <p:nvSpPr>
          <p:cNvPr id="6" name="Footer Placeholder 5">
            <a:extLst>
              <a:ext uri="{FF2B5EF4-FFF2-40B4-BE49-F238E27FC236}">
                <a16:creationId xmlns:a16="http://schemas.microsoft.com/office/drawing/2014/main" id="{E2DC411B-E326-43A7-9A79-EF843FA3F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0C31D7-446B-49A5-AE6A-92E935C0D76A}"/>
              </a:ext>
            </a:extLst>
          </p:cNvPr>
          <p:cNvSpPr>
            <a:spLocks noGrp="1"/>
          </p:cNvSpPr>
          <p:nvPr>
            <p:ph type="sldNum" sz="quarter" idx="12"/>
          </p:nvPr>
        </p:nvSpPr>
        <p:spPr/>
        <p:txBody>
          <a:bodyPr/>
          <a:lstStyle/>
          <a:p>
            <a:fld id="{8552D47B-5C46-493F-B3EF-F0B475B78DE4}" type="slidenum">
              <a:rPr lang="en-US" smtClean="0"/>
              <a:t>‹#›</a:t>
            </a:fld>
            <a:endParaRPr lang="en-US"/>
          </a:p>
        </p:txBody>
      </p:sp>
    </p:spTree>
    <p:extLst>
      <p:ext uri="{BB962C8B-B14F-4D97-AF65-F5344CB8AC3E}">
        <p14:creationId xmlns:p14="http://schemas.microsoft.com/office/powerpoint/2010/main" val="4244470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CE5AE8-805A-4DF6-B3CC-96D82852BE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5E7E64-A60D-4C7E-8EB4-BA92381D19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26D754-2587-402D-90D3-78764DE1B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3B9BF-6168-4016-B17F-FE2380EA9DE9}" type="datetimeFigureOut">
              <a:rPr lang="en-US" smtClean="0"/>
              <a:t>8/28/2023</a:t>
            </a:fld>
            <a:endParaRPr lang="en-US"/>
          </a:p>
        </p:txBody>
      </p:sp>
      <p:sp>
        <p:nvSpPr>
          <p:cNvPr id="5" name="Footer Placeholder 4">
            <a:extLst>
              <a:ext uri="{FF2B5EF4-FFF2-40B4-BE49-F238E27FC236}">
                <a16:creationId xmlns:a16="http://schemas.microsoft.com/office/drawing/2014/main" id="{F3424A8D-BEED-406C-B4A4-2FC23E6DCC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447BA7-A413-422D-9971-7FCE9CB566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2D47B-5C46-493F-B3EF-F0B475B78DE4}" type="slidenum">
              <a:rPr lang="en-US" smtClean="0"/>
              <a:t>‹#›</a:t>
            </a:fld>
            <a:endParaRPr lang="en-US"/>
          </a:p>
        </p:txBody>
      </p:sp>
    </p:spTree>
    <p:extLst>
      <p:ext uri="{BB962C8B-B14F-4D97-AF65-F5344CB8AC3E}">
        <p14:creationId xmlns:p14="http://schemas.microsoft.com/office/powerpoint/2010/main" val="1544807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59C4-E614-4EE5-B62A-4E7CB5F16A6F}"/>
              </a:ext>
            </a:extLst>
          </p:cNvPr>
          <p:cNvSpPr>
            <a:spLocks noGrp="1"/>
          </p:cNvSpPr>
          <p:nvPr>
            <p:ph type="title"/>
          </p:nvPr>
        </p:nvSpPr>
        <p:spPr/>
        <p:txBody>
          <a:bodyPr/>
          <a:lstStyle/>
          <a:p>
            <a:r>
              <a:rPr lang="en-US" dirty="0"/>
              <a:t>Pitch Instructions – Delete before presenting</a:t>
            </a:r>
          </a:p>
        </p:txBody>
      </p:sp>
      <p:sp>
        <p:nvSpPr>
          <p:cNvPr id="3" name="Content Placeholder 2">
            <a:extLst>
              <a:ext uri="{FF2B5EF4-FFF2-40B4-BE49-F238E27FC236}">
                <a16:creationId xmlns:a16="http://schemas.microsoft.com/office/drawing/2014/main" id="{3DF9700A-F1AA-4DF6-A1CF-E93504F820EE}"/>
              </a:ext>
            </a:extLst>
          </p:cNvPr>
          <p:cNvSpPr>
            <a:spLocks noGrp="1"/>
          </p:cNvSpPr>
          <p:nvPr>
            <p:ph idx="1"/>
          </p:nvPr>
        </p:nvSpPr>
        <p:spPr/>
        <p:txBody>
          <a:bodyPr>
            <a:normAutofit fontScale="70000" lnSpcReduction="20000"/>
          </a:bodyPr>
          <a:lstStyle/>
          <a:p>
            <a:pPr marL="0" indent="0">
              <a:buNone/>
            </a:pPr>
            <a:r>
              <a:rPr lang="en-US" dirty="0"/>
              <a:t>The pitch is your opportunity to present your idea and project, and answer any questions from the review panel. Applicants may design their own PowerPoint slides that answer the prompts listed on page two.</a:t>
            </a:r>
          </a:p>
          <a:p>
            <a:pPr marL="0" indent="0">
              <a:buNone/>
            </a:pPr>
            <a:r>
              <a:rPr lang="en-US" b="1" dirty="0"/>
              <a:t>Format: </a:t>
            </a:r>
          </a:p>
          <a:p>
            <a:pPr marL="0" indent="0">
              <a:buNone/>
            </a:pPr>
            <a:r>
              <a:rPr lang="en-US" dirty="0"/>
              <a:t>	All presentations will be virtual on WebEx and recorded for later viewing by the review panel. Each group will have 10 minutes to present their project followed by 15 minutes of dialogue with the reviewers. </a:t>
            </a:r>
          </a:p>
          <a:p>
            <a:pPr marL="0" indent="0">
              <a:buNone/>
            </a:pPr>
            <a:r>
              <a:rPr lang="en-US" b="1" dirty="0"/>
              <a:t>Review Considerations:</a:t>
            </a:r>
          </a:p>
          <a:p>
            <a:r>
              <a:rPr lang="en-US" dirty="0"/>
              <a:t>Reviewers want to understand the goal of your project and value to the organization.  Projects will be rated on:</a:t>
            </a:r>
          </a:p>
          <a:p>
            <a:pPr lvl="1"/>
            <a:r>
              <a:rPr lang="en-US" dirty="0"/>
              <a:t>Innovation</a:t>
            </a:r>
          </a:p>
          <a:p>
            <a:pPr lvl="1"/>
            <a:r>
              <a:rPr lang="en-US" dirty="0"/>
              <a:t>Value Proposition</a:t>
            </a:r>
          </a:p>
          <a:p>
            <a:pPr lvl="1"/>
            <a:r>
              <a:rPr lang="en-US" dirty="0"/>
              <a:t>Feasibility</a:t>
            </a:r>
          </a:p>
          <a:p>
            <a:pPr lvl="1"/>
            <a:r>
              <a:rPr lang="en-US" dirty="0"/>
              <a:t>Team Composition </a:t>
            </a:r>
          </a:p>
          <a:p>
            <a:pPr lvl="1"/>
            <a:r>
              <a:rPr lang="en-US" dirty="0"/>
              <a:t>Collaboration</a:t>
            </a:r>
          </a:p>
          <a:p>
            <a:pPr lvl="1"/>
            <a:r>
              <a:rPr lang="en-US" dirty="0"/>
              <a:t>Organizational impact   </a:t>
            </a:r>
          </a:p>
          <a:p>
            <a:endParaRPr lang="en-US" dirty="0"/>
          </a:p>
        </p:txBody>
      </p:sp>
    </p:spTree>
    <p:extLst>
      <p:ext uri="{BB962C8B-B14F-4D97-AF65-F5344CB8AC3E}">
        <p14:creationId xmlns:p14="http://schemas.microsoft.com/office/powerpoint/2010/main" val="1040404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3D9B7-DF7F-4DAC-BB37-2CBCC374F33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A1F9616-D116-4CEA-8584-9C802917FE5E}"/>
              </a:ext>
            </a:extLst>
          </p:cNvPr>
          <p:cNvSpPr>
            <a:spLocks noGrp="1"/>
          </p:cNvSpPr>
          <p:nvPr>
            <p:ph type="subTitle" idx="1"/>
          </p:nvPr>
        </p:nvSpPr>
        <p:spPr/>
        <p:txBody>
          <a:bodyPr/>
          <a:lstStyle/>
          <a:p>
            <a:r>
              <a:rPr lang="en-US" dirty="0"/>
              <a:t>Create Grant</a:t>
            </a:r>
          </a:p>
          <a:p>
            <a:r>
              <a:rPr lang="en-US" dirty="0"/>
              <a:t>Research</a:t>
            </a:r>
          </a:p>
        </p:txBody>
      </p:sp>
      <p:pic>
        <p:nvPicPr>
          <p:cNvPr id="4" name="Picture 3">
            <a:extLst>
              <a:ext uri="{FF2B5EF4-FFF2-40B4-BE49-F238E27FC236}">
                <a16:creationId xmlns:a16="http://schemas.microsoft.com/office/drawing/2014/main" id="{28A9F093-99D4-4BB8-B37F-8D7EFB577E49}"/>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6412843" y="5735637"/>
            <a:ext cx="2489617" cy="789078"/>
          </a:xfrm>
          <a:prstGeom prst="rect">
            <a:avLst/>
          </a:prstGeom>
        </p:spPr>
      </p:pic>
      <p:pic>
        <p:nvPicPr>
          <p:cNvPr id="5" name="Picture 4">
            <a:extLst>
              <a:ext uri="{FF2B5EF4-FFF2-40B4-BE49-F238E27FC236}">
                <a16:creationId xmlns:a16="http://schemas.microsoft.com/office/drawing/2014/main" id="{D0FD0C63-A667-4205-B378-C6272C9DD5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27025" y="5735637"/>
            <a:ext cx="3052133" cy="789078"/>
          </a:xfrm>
          <a:prstGeom prst="rect">
            <a:avLst/>
          </a:prstGeom>
          <a:noFill/>
          <a:ln>
            <a:noFill/>
          </a:ln>
        </p:spPr>
      </p:pic>
    </p:spTree>
    <p:extLst>
      <p:ext uri="{BB962C8B-B14F-4D97-AF65-F5344CB8AC3E}">
        <p14:creationId xmlns:p14="http://schemas.microsoft.com/office/powerpoint/2010/main" val="559985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5891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24193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50336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1463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0CE2-4E06-41CB-B7F6-D94490C477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D298B-FDA8-4E00-B08C-10DA41F7A91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40093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230</Words>
  <Application>Microsoft Office PowerPoint</Application>
  <PresentationFormat>Widescreen</PresentationFormat>
  <Paragraphs>25</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Pitch Instructions – Delete before presenting</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Instructions – Delete before presenting</dc:title>
  <dc:creator>Emily Lyter</dc:creator>
  <cp:lastModifiedBy>Emily Lyter</cp:lastModifiedBy>
  <cp:revision>4</cp:revision>
  <dcterms:created xsi:type="dcterms:W3CDTF">2023-08-28T16:28:59Z</dcterms:created>
  <dcterms:modified xsi:type="dcterms:W3CDTF">2023-08-28T16:58:34Z</dcterms:modified>
</cp:coreProperties>
</file>