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2" r:id="rId2"/>
    <p:sldId id="256" r:id="rId3"/>
    <p:sldId id="257" r:id="rId4"/>
    <p:sldId id="258" r:id="rId5"/>
    <p:sldId id="261"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8830" autoAdjust="0"/>
  </p:normalViewPr>
  <p:slideViewPr>
    <p:cSldViewPr snapToGrid="0" showGuides="1">
      <p:cViewPr varScale="1">
        <p:scale>
          <a:sx n="86" d="100"/>
          <a:sy n="86" d="100"/>
        </p:scale>
        <p:origin x="141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DF964-706E-4179-88FF-E0A5B74ABB19}" type="datetimeFigureOut">
              <a:rPr lang="en-US" smtClean="0"/>
              <a:t>8/28/2023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AD311-FD25-408C-9A15-E035A210FD0B}" type="slidenum">
              <a:rPr lang="en-US" smtClean="0"/>
              <a:t>‹#›</a:t>
            </a:fld>
            <a:endParaRPr lang="en-US"/>
          </a:p>
        </p:txBody>
      </p:sp>
    </p:spTree>
    <p:extLst>
      <p:ext uri="{BB962C8B-B14F-4D97-AF65-F5344CB8AC3E}">
        <p14:creationId xmlns:p14="http://schemas.microsoft.com/office/powerpoint/2010/main" val="395934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2</a:t>
            </a:fld>
            <a:endParaRPr lang="en-US"/>
          </a:p>
        </p:txBody>
      </p:sp>
    </p:spTree>
    <p:extLst>
      <p:ext uri="{BB962C8B-B14F-4D97-AF65-F5344CB8AC3E}">
        <p14:creationId xmlns:p14="http://schemas.microsoft.com/office/powerpoint/2010/main" val="45695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How did you/your team become interested in pursuing this line of research?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3</a:t>
            </a:fld>
            <a:endParaRPr lang="en-US"/>
          </a:p>
        </p:txBody>
      </p:sp>
    </p:spTree>
    <p:extLst>
      <p:ext uri="{BB962C8B-B14F-4D97-AF65-F5344CB8AC3E}">
        <p14:creationId xmlns:p14="http://schemas.microsoft.com/office/powerpoint/2010/main" val="179309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Describe any relevant background research and highlight gaps in current knowledge.</a:t>
            </a:r>
          </a:p>
        </p:txBody>
      </p:sp>
      <p:sp>
        <p:nvSpPr>
          <p:cNvPr id="4" name="Slide Number Placeholder 3"/>
          <p:cNvSpPr>
            <a:spLocks noGrp="1"/>
          </p:cNvSpPr>
          <p:nvPr>
            <p:ph type="sldNum" sz="quarter" idx="5"/>
          </p:nvPr>
        </p:nvSpPr>
        <p:spPr/>
        <p:txBody>
          <a:bodyPr/>
          <a:lstStyle/>
          <a:p>
            <a:fld id="{4A0AD311-FD25-408C-9A15-E035A210FD0B}" type="slidenum">
              <a:rPr lang="en-US" smtClean="0"/>
              <a:t>4</a:t>
            </a:fld>
            <a:endParaRPr lang="en-US"/>
          </a:p>
        </p:txBody>
      </p:sp>
    </p:spTree>
    <p:extLst>
      <p:ext uri="{BB962C8B-B14F-4D97-AF65-F5344CB8AC3E}">
        <p14:creationId xmlns:p14="http://schemas.microsoft.com/office/powerpoint/2010/main" val="353730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If this area/topic was better understood, what would the impact be to patients/clinicians/caregivers/community?</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5</a:t>
            </a:fld>
            <a:endParaRPr lang="en-US"/>
          </a:p>
        </p:txBody>
      </p:sp>
    </p:spTree>
    <p:extLst>
      <p:ext uri="{BB962C8B-B14F-4D97-AF65-F5344CB8AC3E}">
        <p14:creationId xmlns:p14="http://schemas.microsoft.com/office/powerpoint/2010/main" val="1205062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do you think will be key to success? Describe the individual characteristics of the team and how these may influence teamwork/collaboration.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6</a:t>
            </a:fld>
            <a:endParaRPr lang="en-US"/>
          </a:p>
        </p:txBody>
      </p:sp>
    </p:spTree>
    <p:extLst>
      <p:ext uri="{BB962C8B-B14F-4D97-AF65-F5344CB8AC3E}">
        <p14:creationId xmlns:p14="http://schemas.microsoft.com/office/powerpoint/2010/main" val="840474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0975F-4145-4C74-A1F3-A964EB6328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2F3D1E-0D28-454B-9B37-077599D97A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C2E629-241B-4043-B64D-98565B049FDD}"/>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0781513-2784-49AA-946D-67B22F745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59DE6-8C01-4E8F-BEC1-4224141ED9DE}"/>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883787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E99B6-062C-4236-B590-4AE790F6BD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79D670-1E9F-466D-B4F9-25EF89FCADD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85F0B0-FA8C-4C49-A999-5DF9E1AD2DE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88FEBAD-34A9-475A-B4A4-E1FF9DCD9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7519D1-88A5-4A51-ABD5-98C55F59EBCC}"/>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0562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3F504C-5041-4603-AFE0-B7C26A76E3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07B82A-6A42-465D-B61A-63A48D9324C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EE154B-283D-4338-A486-59961837F90C}"/>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C0ADF5AB-7F40-4580-9741-5978B71AB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2DA0F-2825-4992-A311-F272FBBCCDA5}"/>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74638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7BEC7-AA0A-42C3-A16B-D93E9F4493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92CFC-E4EF-4457-ACAF-F1EA2B14B1B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596431-6CE5-438F-BB03-EFCDD8399375}"/>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6FD5438-48C8-49C8-A7AF-FF11142251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AAD6B7-7E32-421E-97A6-24BDE0AD45C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10546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D1D7C-1501-405B-8094-2AE739AC87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90EDE2-05F2-4A74-BC40-A01A1361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B3C9B2-AACF-4323-921C-40592E30327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707F9162-4F1D-45B0-A637-BD06D6CC3E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0EF638-2355-44E1-BA42-AC457ED5E1FD}"/>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08345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58B31-C598-4421-A69D-4055919807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04BCEF-45CD-40AD-A423-5D1EC4BB795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89278-05A9-4BAB-85F5-DBB907B30F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205D7E-2EFA-44E7-BDBB-7976AEE1F81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486429E3-9FB5-4FE2-85D0-78A5F6BF7D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5AF810-96FE-4A57-BFED-78CAF92C2653}"/>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07664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4AC54-321E-4458-8550-E47130EDBF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F79962-C514-4A56-AD1B-24B4D84F7F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13197AB-F339-49DA-BD99-0ED8A7B282D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28B519-978B-4BA5-A4BF-B7EAFAEFA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E54E69-27EA-483D-B53B-19293EC81C6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C8B627-8C89-4677-B038-36CCA0AA9EC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8" name="Footer Placeholder 7">
            <a:extLst>
              <a:ext uri="{FF2B5EF4-FFF2-40B4-BE49-F238E27FC236}">
                <a16:creationId xmlns:a16="http://schemas.microsoft.com/office/drawing/2014/main" id="{84CA2C66-6EA1-411C-897F-D9D1D0B44F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BE040A-8807-4D00-936A-700FEFAD81C7}"/>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15120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9222-2E51-49E5-992B-DF4EE446DB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B12A64-F17C-4850-AB3E-FE918A7E65B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4" name="Footer Placeholder 3">
            <a:extLst>
              <a:ext uri="{FF2B5EF4-FFF2-40B4-BE49-F238E27FC236}">
                <a16:creationId xmlns:a16="http://schemas.microsoft.com/office/drawing/2014/main" id="{C0F274F0-47A4-4F4F-9F00-EE0E9BF822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77A0CD-6ACE-429D-9CA4-E63476A9C141}"/>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73275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D499B-1DB0-4DCD-A49E-6E77B823014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3" name="Footer Placeholder 2">
            <a:extLst>
              <a:ext uri="{FF2B5EF4-FFF2-40B4-BE49-F238E27FC236}">
                <a16:creationId xmlns:a16="http://schemas.microsoft.com/office/drawing/2014/main" id="{02F81D9A-80A9-4C30-ABC6-57B6A10B94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D5C6DE-0577-4438-98A2-17F57AE72CB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982731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7AF2-7999-4380-B061-9FA899D16A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18A8DA-4A48-4F8D-A08C-03569207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95D10-32F8-4837-9410-BFDC5EEA7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35B16C-2F79-40E6-9203-6AF7B623B06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3EE4D1D1-7006-4912-87A8-189285B1B5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E3E37E-C4CE-4947-A960-7013849584D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86909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C1DC0-9846-4330-BC2B-537A1D71C2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B60AFF-A6C1-41DD-8455-452E7757FE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794DCC-CD6E-4748-AB63-102328435B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6E99B0-1E2A-4B3A-BAD1-486602AA3BF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E2DC411B-E326-43A7-9A79-EF843FA3F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0C31D7-446B-49A5-AE6A-92E935C0D76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244470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CE5AE8-805A-4DF6-B3CC-96D82852BE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5E7E64-A60D-4C7E-8EB4-BA92381D19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26D754-2587-402D-90D3-78764DE1B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3424A8D-BEED-406C-B4A4-2FC23E6DCC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447BA7-A413-422D-9971-7FCE9CB56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2D47B-5C46-493F-B3EF-F0B475B78DE4}" type="slidenum">
              <a:rPr lang="en-US" smtClean="0"/>
              <a:t>‹#›</a:t>
            </a:fld>
            <a:endParaRPr lang="en-US"/>
          </a:p>
        </p:txBody>
      </p:sp>
    </p:spTree>
    <p:extLst>
      <p:ext uri="{BB962C8B-B14F-4D97-AF65-F5344CB8AC3E}">
        <p14:creationId xmlns:p14="http://schemas.microsoft.com/office/powerpoint/2010/main" val="1544807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59C4-E614-4EE5-B62A-4E7CB5F16A6F}"/>
              </a:ext>
            </a:extLst>
          </p:cNvPr>
          <p:cNvSpPr>
            <a:spLocks noGrp="1"/>
          </p:cNvSpPr>
          <p:nvPr>
            <p:ph type="title"/>
          </p:nvPr>
        </p:nvSpPr>
        <p:spPr/>
        <p:txBody>
          <a:bodyPr/>
          <a:lstStyle/>
          <a:p>
            <a:r>
              <a:rPr lang="en-US" dirty="0"/>
              <a:t>Pitch Instructions – Delete before presenting</a:t>
            </a:r>
          </a:p>
        </p:txBody>
      </p:sp>
      <p:sp>
        <p:nvSpPr>
          <p:cNvPr id="3" name="Content Placeholder 2">
            <a:extLst>
              <a:ext uri="{FF2B5EF4-FFF2-40B4-BE49-F238E27FC236}">
                <a16:creationId xmlns:a16="http://schemas.microsoft.com/office/drawing/2014/main" id="{3DF9700A-F1AA-4DF6-A1CF-E93504F820EE}"/>
              </a:ext>
            </a:extLst>
          </p:cNvPr>
          <p:cNvSpPr>
            <a:spLocks noGrp="1"/>
          </p:cNvSpPr>
          <p:nvPr>
            <p:ph idx="1"/>
          </p:nvPr>
        </p:nvSpPr>
        <p:spPr/>
        <p:txBody>
          <a:bodyPr>
            <a:normAutofit fontScale="70000" lnSpcReduction="20000"/>
          </a:bodyPr>
          <a:lstStyle/>
          <a:p>
            <a:pPr marL="0" indent="0">
              <a:buNone/>
            </a:pPr>
            <a:r>
              <a:rPr lang="en-US" dirty="0"/>
              <a:t>The pitch is your opportunity to present your idea and project, and answer any questions from the review panel. Applicants may design their own PowerPoint slides that answer the prompts listed on page two.</a:t>
            </a:r>
          </a:p>
          <a:p>
            <a:pPr marL="0" indent="0">
              <a:buNone/>
            </a:pPr>
            <a:r>
              <a:rPr lang="en-US" b="1" dirty="0"/>
              <a:t>Format: </a:t>
            </a:r>
          </a:p>
          <a:p>
            <a:pPr marL="0" indent="0">
              <a:buNone/>
            </a:pPr>
            <a:r>
              <a:rPr lang="en-US" dirty="0"/>
              <a:t>	All presentations will be virtual on WebEx and recorded for later viewing by the review panel. Each group will have 10 minutes to present their project followed by 15 minutes of dialogue with the reviewers. </a:t>
            </a:r>
          </a:p>
          <a:p>
            <a:pPr marL="0" indent="0">
              <a:buNone/>
            </a:pPr>
            <a:r>
              <a:rPr lang="en-US" b="1" dirty="0"/>
              <a:t>Review Considerations:</a:t>
            </a:r>
          </a:p>
          <a:p>
            <a:r>
              <a:rPr lang="en-US" dirty="0"/>
              <a:t>Reviewers want to understand the goal of your project and value to the organization.  Projects will be rated on:</a:t>
            </a:r>
          </a:p>
          <a:p>
            <a:pPr lvl="1"/>
            <a:r>
              <a:rPr lang="en-US" dirty="0"/>
              <a:t>Innovation</a:t>
            </a:r>
          </a:p>
          <a:p>
            <a:pPr lvl="1"/>
            <a:r>
              <a:rPr lang="en-US" dirty="0"/>
              <a:t>Value Proposition</a:t>
            </a:r>
          </a:p>
          <a:p>
            <a:pPr lvl="1"/>
            <a:r>
              <a:rPr lang="en-US" dirty="0"/>
              <a:t>Feasibility</a:t>
            </a:r>
          </a:p>
          <a:p>
            <a:pPr lvl="1"/>
            <a:r>
              <a:rPr lang="en-US" dirty="0"/>
              <a:t>Team Composition </a:t>
            </a:r>
          </a:p>
          <a:p>
            <a:pPr lvl="1"/>
            <a:r>
              <a:rPr lang="en-US" dirty="0"/>
              <a:t>Collaboration</a:t>
            </a:r>
          </a:p>
          <a:p>
            <a:pPr lvl="1"/>
            <a:r>
              <a:rPr lang="en-US" dirty="0"/>
              <a:t>Organizational impact   </a:t>
            </a:r>
          </a:p>
          <a:p>
            <a:endParaRPr lang="en-US" dirty="0"/>
          </a:p>
        </p:txBody>
      </p:sp>
    </p:spTree>
    <p:extLst>
      <p:ext uri="{BB962C8B-B14F-4D97-AF65-F5344CB8AC3E}">
        <p14:creationId xmlns:p14="http://schemas.microsoft.com/office/powerpoint/2010/main" val="104040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3D9B7-DF7F-4DAC-BB37-2CBCC374F33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A1F9616-D116-4CEA-8584-9C802917FE5E}"/>
              </a:ext>
            </a:extLst>
          </p:cNvPr>
          <p:cNvSpPr>
            <a:spLocks noGrp="1"/>
          </p:cNvSpPr>
          <p:nvPr>
            <p:ph type="subTitle" idx="1"/>
          </p:nvPr>
        </p:nvSpPr>
        <p:spPr/>
        <p:txBody>
          <a:bodyPr/>
          <a:lstStyle/>
          <a:p>
            <a:r>
              <a:rPr lang="en-US" dirty="0"/>
              <a:t>Learn Grant</a:t>
            </a:r>
          </a:p>
          <a:p>
            <a:r>
              <a:rPr lang="en-US" dirty="0"/>
              <a:t>Research</a:t>
            </a:r>
          </a:p>
        </p:txBody>
      </p:sp>
      <p:pic>
        <p:nvPicPr>
          <p:cNvPr id="4" name="Picture 3">
            <a:extLst>
              <a:ext uri="{FF2B5EF4-FFF2-40B4-BE49-F238E27FC236}">
                <a16:creationId xmlns:a16="http://schemas.microsoft.com/office/drawing/2014/main" id="{28A9F093-99D4-4BB8-B37F-8D7EFB577E49}"/>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412843" y="5735637"/>
            <a:ext cx="2489617" cy="789078"/>
          </a:xfrm>
          <a:prstGeom prst="rect">
            <a:avLst/>
          </a:prstGeom>
        </p:spPr>
      </p:pic>
      <p:pic>
        <p:nvPicPr>
          <p:cNvPr id="5" name="Picture 4">
            <a:extLst>
              <a:ext uri="{FF2B5EF4-FFF2-40B4-BE49-F238E27FC236}">
                <a16:creationId xmlns:a16="http://schemas.microsoft.com/office/drawing/2014/main" id="{D0FD0C63-A667-4205-B378-C6272C9DD5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7025" y="5735637"/>
            <a:ext cx="3052133" cy="789078"/>
          </a:xfrm>
          <a:prstGeom prst="rect">
            <a:avLst/>
          </a:prstGeom>
          <a:noFill/>
          <a:ln>
            <a:noFill/>
          </a:ln>
        </p:spPr>
      </p:pic>
    </p:spTree>
    <p:extLst>
      <p:ext uri="{BB962C8B-B14F-4D97-AF65-F5344CB8AC3E}">
        <p14:creationId xmlns:p14="http://schemas.microsoft.com/office/powerpoint/2010/main" val="559985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5891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2419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5033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4636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200</Words>
  <Application>Microsoft Office PowerPoint</Application>
  <PresentationFormat>Widescreen</PresentationFormat>
  <Paragraphs>23</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Pitch Instructions – Delete before presenting</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Instructions – Delete before presenting</dc:title>
  <dc:creator>Emily Lyter</dc:creator>
  <cp:lastModifiedBy>Emily Lyter</cp:lastModifiedBy>
  <cp:revision>5</cp:revision>
  <dcterms:created xsi:type="dcterms:W3CDTF">2023-08-28T16:28:59Z</dcterms:created>
  <dcterms:modified xsi:type="dcterms:W3CDTF">2023-08-28T16:59:53Z</dcterms:modified>
</cp:coreProperties>
</file>